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43891200" cy="3291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2194038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4388077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6582119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8776159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10970199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13164238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15358276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17552317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162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388077" latinLnBrk="0">
      <a:defRPr sz="5700">
        <a:latin typeface="+mn-lt"/>
        <a:ea typeface="+mn-ea"/>
        <a:cs typeface="+mn-cs"/>
        <a:sym typeface="Calibri"/>
      </a:defRPr>
    </a:lvl1pPr>
    <a:lvl2pPr indent="228600" defTabSz="4388077" latinLnBrk="0">
      <a:defRPr sz="5700">
        <a:latin typeface="+mn-lt"/>
        <a:ea typeface="+mn-ea"/>
        <a:cs typeface="+mn-cs"/>
        <a:sym typeface="Calibri"/>
      </a:defRPr>
    </a:lvl2pPr>
    <a:lvl3pPr indent="457200" defTabSz="4388077" latinLnBrk="0">
      <a:defRPr sz="5700">
        <a:latin typeface="+mn-lt"/>
        <a:ea typeface="+mn-ea"/>
        <a:cs typeface="+mn-cs"/>
        <a:sym typeface="Calibri"/>
      </a:defRPr>
    </a:lvl3pPr>
    <a:lvl4pPr indent="685800" defTabSz="4388077" latinLnBrk="0">
      <a:defRPr sz="5700">
        <a:latin typeface="+mn-lt"/>
        <a:ea typeface="+mn-ea"/>
        <a:cs typeface="+mn-cs"/>
        <a:sym typeface="Calibri"/>
      </a:defRPr>
    </a:lvl4pPr>
    <a:lvl5pPr indent="914400" defTabSz="4388077" latinLnBrk="0">
      <a:defRPr sz="5700">
        <a:latin typeface="+mn-lt"/>
        <a:ea typeface="+mn-ea"/>
        <a:cs typeface="+mn-cs"/>
        <a:sym typeface="Calibri"/>
      </a:defRPr>
    </a:lvl5pPr>
    <a:lvl6pPr indent="1143000" defTabSz="4388077" latinLnBrk="0">
      <a:defRPr sz="5700">
        <a:latin typeface="+mn-lt"/>
        <a:ea typeface="+mn-ea"/>
        <a:cs typeface="+mn-cs"/>
        <a:sym typeface="Calibri"/>
      </a:defRPr>
    </a:lvl6pPr>
    <a:lvl7pPr indent="1371600" defTabSz="4388077" latinLnBrk="0">
      <a:defRPr sz="5700">
        <a:latin typeface="+mn-lt"/>
        <a:ea typeface="+mn-ea"/>
        <a:cs typeface="+mn-cs"/>
        <a:sym typeface="Calibri"/>
      </a:defRPr>
    </a:lvl7pPr>
    <a:lvl8pPr indent="1600200" defTabSz="4388077" latinLnBrk="0">
      <a:defRPr sz="5700">
        <a:latin typeface="+mn-lt"/>
        <a:ea typeface="+mn-ea"/>
        <a:cs typeface="+mn-cs"/>
        <a:sym typeface="Calibri"/>
      </a:defRPr>
    </a:lvl8pPr>
    <a:lvl9pPr indent="1828800" defTabSz="4388077" latinLnBrk="0">
      <a:defRPr sz="57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descr="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New picture" descr="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New picture" descr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ew shape"/>
          <p:cNvSpPr txBox="1"/>
          <p:nvPr/>
        </p:nvSpPr>
        <p:spPr>
          <a:xfrm>
            <a:off x="7005319" y="34247901"/>
            <a:ext cx="21854162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solidFill>
                  <a:srgbClr val="808080"/>
                </a:solidFill>
              </a:defRPr>
            </a:lvl1pPr>
          </a:lstStyle>
          <a:p>
            <a:r>
              <a:t>Template ID: assessingslate  Size: 48x36</a:t>
            </a:r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94560" y="441959"/>
            <a:ext cx="39502079" cy="723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194560" y="7680959"/>
            <a:ext cx="39502079" cy="25237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1214080" y="29634178"/>
            <a:ext cx="10241281" cy="1752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0" marR="0" indent="0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566085" marR="0" indent="-1371572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–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667571" marR="0" indent="-1278542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8099341" marR="0" indent="-1515798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–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0293855" marR="0" indent="-1515798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»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2488369" marR="0" indent="-1515798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4682883" marR="0" indent="-1515798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16877399" marR="0" indent="-1515798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19071913" marR="0" indent="-1515798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194038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388077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582119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8776159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0970199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164238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5358276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7552317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4FEE14-4E24-E07E-517E-07A68B081D56}"/>
              </a:ext>
            </a:extLst>
          </p:cNvPr>
          <p:cNvSpPr txBox="1">
            <a:spLocks/>
          </p:cNvSpPr>
          <p:nvPr/>
        </p:nvSpPr>
        <p:spPr>
          <a:xfrm>
            <a:off x="89188" y="259826"/>
            <a:ext cx="43469503" cy="24418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38902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400" b="0" i="0" u="none" strike="noStrike" cap="none" spc="0" baseline="0">
                <a:solidFill>
                  <a:srgbClr val="000000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ctr" defTabSz="438902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400" b="0" i="0" u="none" strike="noStrike" cap="none" spc="0" baseline="0">
                <a:solidFill>
                  <a:srgbClr val="000000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ctr" defTabSz="438902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400" b="0" i="0" u="none" strike="noStrike" cap="none" spc="0" baseline="0">
                <a:solidFill>
                  <a:srgbClr val="000000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ctr" defTabSz="438902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400" b="0" i="0" u="none" strike="noStrike" cap="none" spc="0" baseline="0">
                <a:solidFill>
                  <a:srgbClr val="000000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ctr" defTabSz="438902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400" b="0" i="0" u="none" strike="noStrike" cap="none" spc="0" baseline="0">
                <a:solidFill>
                  <a:srgbClr val="000000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ctr" defTabSz="438902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400" b="0" i="0" u="none" strike="noStrike" cap="none" spc="0" baseline="0">
                <a:solidFill>
                  <a:srgbClr val="000000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ctr" defTabSz="438902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400" b="0" i="0" u="none" strike="noStrike" cap="none" spc="0" baseline="0">
                <a:solidFill>
                  <a:srgbClr val="000000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ctr" defTabSz="438902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400" b="0" i="0" u="none" strike="noStrike" cap="none" spc="0" baseline="0">
                <a:solidFill>
                  <a:srgbClr val="000000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ctr" defTabSz="438902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400" b="0" i="0" u="none" strike="noStrike" cap="none" spc="0" baseline="0">
                <a:solidFill>
                  <a:srgbClr val="000000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Инфантильная гемангиома печени, сравнение с поражением печени при нейробластомах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Қаблан Ә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.Б.,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Енсепбаев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М.А.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«Научный центр педиатрии и детской хирургии», Алматы, Казахстан</a:t>
            </a:r>
            <a:endParaRPr lang="ru-RU" sz="4800" dirty="0"/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6932FB25-08C8-40D5-06A1-CF50F51229DF}"/>
              </a:ext>
            </a:extLst>
          </p:cNvPr>
          <p:cNvSpPr/>
          <p:nvPr/>
        </p:nvSpPr>
        <p:spPr>
          <a:xfrm>
            <a:off x="1211406" y="2701636"/>
            <a:ext cx="41765394" cy="1537855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представить клинический случай инфантильной гемангиомы печени и провести дифференциальную диагностику с очаговыми поражениями печени при нейробластоме у детей. 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D840DF4-5E67-A9FB-46C8-F377349754D5}"/>
              </a:ext>
            </a:extLst>
          </p:cNvPr>
          <p:cNvSpPr/>
          <p:nvPr/>
        </p:nvSpPr>
        <p:spPr>
          <a:xfrm>
            <a:off x="1211405" y="4669693"/>
            <a:ext cx="41765393" cy="2770198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 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поступил пациент, мальчик, 4мес, со слов мамы жалобы на увеличение объема живота с рождения, жидкий стул, красные пятна в подчелюстной области и на верхней губе. Был госпитализирован с подозрением на образование брюшной полости. Из лабораторных данных печеночные трансаминазы в пределах нормы (АЛТ - 12,0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/л ; АСТ - 35,00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/л), также и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онкомаркеры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пределах нормы (ХГЧ - &lt;1,20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мМЕ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/мл; АФП - 1424,69 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NSE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RackPack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(Нейрон-специфическая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енолаза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- 6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нг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/мл)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69CC47-D6F0-37D3-11A6-34264EFD9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96" y="7870093"/>
            <a:ext cx="7101322" cy="443274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0692BB-660D-B3C9-748D-1BA35FF5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371" y="7870093"/>
            <a:ext cx="7433829" cy="4432741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9" name="Скругленный прямоугольник 13">
            <a:extLst>
              <a:ext uri="{FF2B5EF4-FFF2-40B4-BE49-F238E27FC236}">
                <a16:creationId xmlns:a16="http://schemas.microsoft.com/office/drawing/2014/main" id="{493739AD-EEC6-3F36-FC12-D4E4F1B305F9}"/>
              </a:ext>
            </a:extLst>
          </p:cNvPr>
          <p:cNvSpPr/>
          <p:nvPr/>
        </p:nvSpPr>
        <p:spPr>
          <a:xfrm>
            <a:off x="9130145" y="7926223"/>
            <a:ext cx="25660598" cy="3990387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ентгенография ОГК: данных за очаговые и объемные образования не выявлено.</a:t>
            </a:r>
          </a:p>
          <a:p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УЗИ ОБП: увеличение печени, визуализировались хорошо очерченные, неоднородные, преимущественно </a:t>
            </a:r>
            <a:r>
              <a:rPr lang="ru-RU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гипоэхогенные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узелки, которые при ЦДК имели кровоток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39BF83-A16B-9D9F-91D1-D3A860352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54" y="12783430"/>
            <a:ext cx="5156664" cy="607838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6C5BBC-E25B-D7AA-CDF1-8653B1B96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54" y="19230262"/>
            <a:ext cx="5116482" cy="6006305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52AC74-ECA8-D956-3737-363B4F8D7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571" y="25466127"/>
            <a:ext cx="5156664" cy="6078389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3" name="Скругленный прямоугольник 16">
            <a:extLst>
              <a:ext uri="{FF2B5EF4-FFF2-40B4-BE49-F238E27FC236}">
                <a16:creationId xmlns:a16="http://schemas.microsoft.com/office/drawing/2014/main" id="{4D645DE3-00B9-0CC5-F6FA-04385849AF48}"/>
              </a:ext>
            </a:extLst>
          </p:cNvPr>
          <p:cNvSpPr/>
          <p:nvPr/>
        </p:nvSpPr>
        <p:spPr>
          <a:xfrm>
            <a:off x="6055655" y="12733038"/>
            <a:ext cx="4000628" cy="20185361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МРТ образования занимали практически всю паренхиму печени, были высокой интенсивности на 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низкой интенсивности на 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При контрастном усилении отмечалось продолжительное накапливание контрастного раствора от периферии к центру. Перифокальной инфильтрации прилежащей паренхимы печени нет.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7FF464-10BA-FC5D-5E08-8F9005F7A6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6220" y="12266500"/>
            <a:ext cx="5836094" cy="451105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EA4720-E450-63B1-3EE7-5D044993CE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5551" y="12302834"/>
            <a:ext cx="5836094" cy="4496301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105A09-76AB-201A-F460-90B5FE2C0778}"/>
              </a:ext>
            </a:extLst>
          </p:cNvPr>
          <p:cNvSpPr txBox="1"/>
          <p:nvPr/>
        </p:nvSpPr>
        <p:spPr>
          <a:xfrm>
            <a:off x="11658540" y="16918448"/>
            <a:ext cx="384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B4893-9459-344B-6F3C-2F5D42B36C3B}"/>
              </a:ext>
            </a:extLst>
          </p:cNvPr>
          <p:cNvSpPr txBox="1"/>
          <p:nvPr/>
        </p:nvSpPr>
        <p:spPr>
          <a:xfrm>
            <a:off x="16997910" y="16980004"/>
            <a:ext cx="4285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tra+Omniscan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24029F-8E11-7B3F-8E62-1B2F09CA4E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3100" y="18251979"/>
            <a:ext cx="5836094" cy="592792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ED26DCA-55A8-5523-5E7A-CE40B03705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69131" y="18317420"/>
            <a:ext cx="5813206" cy="5927924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0" name="Скругленный прямоугольник 8">
            <a:extLst>
              <a:ext uri="{FF2B5EF4-FFF2-40B4-BE49-F238E27FC236}">
                <a16:creationId xmlns:a16="http://schemas.microsoft.com/office/drawing/2014/main" id="{B3730F47-B78D-E5F4-C1B3-35E1776C7F2E}"/>
              </a:ext>
            </a:extLst>
          </p:cNvPr>
          <p:cNvSpPr/>
          <p:nvPr/>
        </p:nvSpPr>
        <p:spPr>
          <a:xfrm>
            <a:off x="10130328" y="24529792"/>
            <a:ext cx="12236894" cy="8128782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Цитологическое заключение: 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многочисленные разрозненно расположенные клетки с округло овальными, вытянутой форсы ядрами; </a:t>
            </a:r>
          </a:p>
          <a:p>
            <a:pPr algn="l"/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Гистологическое и </a:t>
            </a:r>
            <a:r>
              <a:rPr lang="ru-RU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иммуногистохимическое</a:t>
            </a:r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заключение: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ткань печени с инвазивным ростом неопластической ткани, представленной эпителиоидными клетками формирующими сосудистые щели без кровяных телец в просвете, местами с солидным ростом, присутствуют единичные замурованные желчные протоки. При ИГХ исследовании позитивная реакция с CD31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82D0B0-4A83-532E-2738-A069516A02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39296" y="12690834"/>
            <a:ext cx="5156664" cy="662105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434C93-4286-30BF-0890-B93A9BEC29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38425" y="12729529"/>
            <a:ext cx="4678419" cy="662105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3" name="Скругленный прямоугольник 25">
            <a:extLst>
              <a:ext uri="{FF2B5EF4-FFF2-40B4-BE49-F238E27FC236}">
                <a16:creationId xmlns:a16="http://schemas.microsoft.com/office/drawing/2014/main" id="{620758C4-EA48-974B-B6D8-11C7CA48F5D9}"/>
              </a:ext>
            </a:extLst>
          </p:cNvPr>
          <p:cNvSpPr/>
          <p:nvPr/>
        </p:nvSpPr>
        <p:spPr>
          <a:xfrm>
            <a:off x="28236117" y="12669251"/>
            <a:ext cx="10222711" cy="6621053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4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через 3 недели </a:t>
            </a:r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после лечения: отмечалась положительная динамика в виде сокращения размеров и количества образований. Живот резко сократился</a:t>
            </a:r>
          </a:p>
          <a:p>
            <a:pPr lvl="1"/>
            <a:endParaRPr lang="ru-RU" sz="4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через 9 месяцев </a:t>
            </a:r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после начала лечения </a:t>
            </a: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МРТ показывает непрерывную регрессию очагов и в конечном итоге достижение полной ремиссии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91D4097-4E09-5CED-D91A-BDDD66B106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623605" y="13125002"/>
            <a:ext cx="1789619" cy="85673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B9B964C-871D-7D60-7B86-F1C473AAC5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92505" y="18122949"/>
            <a:ext cx="2119130" cy="90220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9E4DF6-B08D-D244-00CD-2289AD6D50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25913" y="19738581"/>
            <a:ext cx="5011726" cy="525359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FE3B3B8-54BB-2DA7-800E-CE24061357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88592" y="19769088"/>
            <a:ext cx="5034614" cy="525359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C8C845E-EA19-6F02-589D-7D02E60BB40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374159" y="19781898"/>
            <a:ext cx="4915684" cy="525359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D40B42C-109E-DC61-CA65-31CCF0F190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611771" y="19829366"/>
            <a:ext cx="4805073" cy="525359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E883AFE-6927-AE5E-7934-523919F9B24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002511" y="23611972"/>
            <a:ext cx="1410713" cy="14107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5F30C3-06E1-8868-5D2D-A1215EC8C3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921988" y="20749618"/>
            <a:ext cx="1870517" cy="224462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E4AB85B-8F3D-F315-7475-94985D3BA04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409420" y="20393182"/>
            <a:ext cx="2229483" cy="260106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6F3B11C-7AC1-5748-A11D-D0132034B22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081552" y="23920463"/>
            <a:ext cx="1798949" cy="1071715"/>
          </a:xfrm>
          <a:prstGeom prst="rect">
            <a:avLst/>
          </a:prstGeom>
        </p:spPr>
      </p:pic>
      <p:sp>
        <p:nvSpPr>
          <p:cNvPr id="34" name="Скругленный прямоугольник 27">
            <a:extLst>
              <a:ext uri="{FF2B5EF4-FFF2-40B4-BE49-F238E27FC236}">
                <a16:creationId xmlns:a16="http://schemas.microsoft.com/office/drawing/2014/main" id="{95CF2C63-DEBA-9B45-015B-A9BA377DAF9D}"/>
              </a:ext>
            </a:extLst>
          </p:cNvPr>
          <p:cNvSpPr/>
          <p:nvPr/>
        </p:nvSpPr>
        <p:spPr>
          <a:xfrm>
            <a:off x="22799064" y="25449378"/>
            <a:ext cx="20617780" cy="7209196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Дифференциальный диагноз: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ребёнка 1 месяца, поступившего с увеличением живота, выявлена значительно увеличенная, диффузно неоднородная печень с множественными гиперинтенсивными очагами на T2- и гетерогенным контрастным усилением на T1-взвешенных МРТ-снимках, 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образований печени были выявлены: </a:t>
            </a:r>
            <a:r>
              <a:rPr lang="ru-RU" sz="44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обоих надпочечников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расположенное паравертебрально с распространением в спинной мозг,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подкожно-жировой клетчатке передней стенки живота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Повышены показатели АФП и НСЭ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морфологическая картина и 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иммунофенотип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соответствует недифференцированной 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нейробластоме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обоих надпочечников с метастазами в вышеуказанные места.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22EFA16-DA89-4667-2ABA-6D66800742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376019">
            <a:off x="528487" y="22707024"/>
            <a:ext cx="1615217" cy="161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571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3880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3880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3880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3880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User</cp:lastModifiedBy>
  <cp:revision>1</cp:revision>
  <dcterms:modified xsi:type="dcterms:W3CDTF">2025-10-15T08:42:56Z</dcterms:modified>
</cp:coreProperties>
</file>